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6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892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862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4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027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485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746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609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616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464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846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556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DE8A8-1D4A-4D1E-9351-796E4C88EAB8}" type="datetimeFigureOut">
              <a:rPr lang="es-CL" smtClean="0"/>
              <a:t>14-04-2015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D97BD-EE12-4C33-9A91-E5C6FA4DE8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58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260648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Ejercicios de Raíces.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62998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CL" b="1" dirty="0" smtClean="0"/>
              <a:t> Aplica las propiedades de raíces a los siguientes ejercicios.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/>
            </p:nvSpPr>
            <p:spPr>
              <a:xfrm>
                <a:off x="251520" y="999312"/>
                <a:ext cx="3960440" cy="5141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75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48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40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81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72</m:t>
                        </m:r>
                        <m:r>
                          <a:rPr lang="es-CL" sz="24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8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10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64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8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10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s-CL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CL" sz="24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e>
                    </m:rad>
                    <m:r>
                      <a:rPr lang="es-CL" sz="240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−7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s-CL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CL" sz="2400" b="0" i="1" smtClean="0">
                            <a:latin typeface="Cambria Math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10</m:t>
                            </m:r>
                          </m:e>
                        </m:rad>
                        <m:r>
                          <a:rPr lang="es-CL" sz="2400" b="0" i="1" smtClean="0">
                            <a:latin typeface="Cambria Math"/>
                          </a:rPr>
                          <m:t> −2</m:t>
                        </m:r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15</m:t>
                            </m:r>
                          </m:e>
                        </m:rad>
                      </m:e>
                    </m:d>
                    <m:r>
                      <a:rPr lang="es-CL" sz="2400" i="1" smtClean="0">
                        <a:latin typeface="Cambria Math"/>
                        <a:ea typeface="Cambria Math"/>
                      </a:rPr>
                      <m:t>÷</m:t>
                    </m:r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</m:rad>
                  </m:oMath>
                </a14:m>
                <a:endParaRPr lang="es-CL" sz="2400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99312"/>
                <a:ext cx="3960440" cy="51415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6 CuadroTexto"/>
              <p:cNvSpPr txBox="1"/>
              <p:nvPr/>
            </p:nvSpPr>
            <p:spPr>
              <a:xfrm>
                <a:off x="4860032" y="1124744"/>
                <a:ext cx="3960440" cy="4908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s-CL" sz="2400" b="0" i="1" smtClean="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18</m:t>
                            </m:r>
                          </m:den>
                        </m:f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64</m:t>
                            </m:r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6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5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9</m:t>
                                </m:r>
                              </m:sup>
                            </m:sSup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125</m:t>
                            </m:r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12</m:t>
                                </m:r>
                              </m:sup>
                            </m:sSup>
                          </m:den>
                        </m:f>
                        <m:r>
                          <a:rPr lang="es-CL" sz="2400" b="0" i="1" smtClean="0">
                            <a:latin typeface="Cambria Math"/>
                          </a:rPr>
                          <m:t> =</m:t>
                        </m:r>
                      </m:e>
                    </m:rad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16</m:t>
                            </m:r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12</m:t>
                                </m:r>
                              </m:sup>
                            </m:sSup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81</m:t>
                            </m:r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ad>
                          <m:rad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rad>
                              <m:radPr>
                                <m:degHide m:val="on"/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e>
                        </m:rad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544513" indent="-544513">
                  <a:spcAft>
                    <a:spcPts val="1200"/>
                  </a:spcAft>
                  <a:buFont typeface="+mj-lt"/>
                  <a:buAutoNum type="alphaLcPeriod" startAt="10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1124744"/>
                <a:ext cx="3960440" cy="49080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68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CuadroTexto"/>
              <p:cNvSpPr txBox="1"/>
              <p:nvPr/>
            </p:nvSpPr>
            <p:spPr>
              <a:xfrm>
                <a:off x="395536" y="404664"/>
                <a:ext cx="8280920" cy="18435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spcAft>
                    <a:spcPts val="1200"/>
                  </a:spcAft>
                  <a:buFont typeface="+mj-lt"/>
                  <a:buAutoNum type="alphaLcPeriod" startAt="16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e>
                        </m:rad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457200" indent="-457200">
                  <a:spcAft>
                    <a:spcPts val="1200"/>
                  </a:spcAft>
                  <a:buFont typeface="+mj-lt"/>
                  <a:buAutoNum type="alphaLcPeriod" startAt="1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CL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ad>
                                  <m:radPr>
                                    <m:degHide m:val="on"/>
                                    <m:ctrlPr>
                                      <a:rPr lang="es-CL" sz="2400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s-CL" sz="2400" b="0" i="1" smtClean="0">
                                        <a:latin typeface="Cambria Math"/>
                                      </a:rPr>
                                      <m:t>18</m:t>
                                    </m:r>
                                  </m:e>
                                </m:rad>
                              </m:sup>
                            </m:sSup>
                          </m:e>
                        </m:d>
                      </m:e>
                      <m:sup>
                        <m:rad>
                          <m:radPr>
                            <m:degHide m:val="on"/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04664"/>
                <a:ext cx="8280920" cy="184351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Rectángulo"/>
              <p:cNvSpPr/>
              <p:nvPr/>
            </p:nvSpPr>
            <p:spPr>
              <a:xfrm>
                <a:off x="4123904" y="603340"/>
                <a:ext cx="4572000" cy="14461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457200" indent="-457200">
                  <a:spcAft>
                    <a:spcPts val="1200"/>
                  </a:spcAft>
                  <a:buFont typeface="+mj-lt"/>
                  <a:buAutoNum type="alphaLcPeriod" startAt="16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i="1">
                            <a:latin typeface="Cambria Math"/>
                          </a:rPr>
                          <m:t>0,</m:t>
                        </m:r>
                        <m:acc>
                          <m:accPr>
                            <m:chr m:val="̅"/>
                            <m:ctrlPr>
                              <a:rPr lang="es-CL" sz="24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CL" sz="2400" i="1">
                                <a:latin typeface="Cambria Math"/>
                              </a:rPr>
                              <m:t>3</m:t>
                            </m:r>
                          </m:e>
                        </m:acc>
                        <m:r>
                          <a:rPr lang="es-CL" sz="2400" i="1">
                            <a:latin typeface="Cambria Math"/>
                          </a:rPr>
                          <m:t> </m:t>
                        </m:r>
                        <m:r>
                          <a:rPr lang="es-CL" sz="2400" i="1">
                            <a:latin typeface="Cambria Math"/>
                            <a:ea typeface="Cambria Math"/>
                          </a:rPr>
                          <m:t>∙ </m:t>
                        </m:r>
                        <m:f>
                          <m:fPr>
                            <m:ctrlPr>
                              <a:rPr lang="es-CL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s-CL" sz="24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CL" sz="24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s-CL" sz="24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  <m:r>
                      <a:rPr lang="es-CL" sz="2400" i="1">
                        <a:latin typeface="Cambria Math"/>
                      </a:rPr>
                      <m:t>  </m:t>
                    </m:r>
                    <m:r>
                      <a:rPr lang="es-CL" sz="2400" i="1">
                        <a:latin typeface="Cambria Math"/>
                        <a:ea typeface="Cambria Math"/>
                      </a:rPr>
                      <m:t>∙  </m:t>
                    </m:r>
                    <m:rad>
                      <m:radPr>
                        <m:degHide m:val="on"/>
                        <m:ctrlPr>
                          <a:rPr lang="es-CL" sz="24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i="1">
                            <a:latin typeface="Cambria Math"/>
                            <a:ea typeface="Cambria Math"/>
                          </a:rPr>
                          <m:t>0,</m:t>
                        </m:r>
                        <m:acc>
                          <m:accPr>
                            <m:chr m:val="̅"/>
                            <m:ctrlPr>
                              <a:rPr lang="es-CL" sz="2400" i="1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s-CL" sz="2400" i="1">
                                <a:latin typeface="Cambria Math"/>
                                <a:ea typeface="Cambria Math"/>
                              </a:rPr>
                              <m:t>9</m:t>
                            </m:r>
                          </m:e>
                        </m:acc>
                        <m:r>
                          <a:rPr lang="es-CL" sz="2400" i="1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s-CL" sz="2400" i="1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/>
              </a:p>
              <a:p>
                <a:pPr marL="457200" indent="-457200">
                  <a:spcAft>
                    <a:spcPts val="1200"/>
                  </a:spcAft>
                  <a:buFont typeface="+mj-lt"/>
                  <a:buAutoNum type="alphaLcPeriod" startAt="16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i="1">
                            <a:latin typeface="Cambria Math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es-CL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i="1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s-CL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es-CL" sz="2400" i="1">
                        <a:latin typeface="Cambria Math"/>
                      </a:rPr>
                      <m:t>  </m:t>
                    </m:r>
                    <m:r>
                      <a:rPr lang="es-CL" sz="2400" i="1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ctrlPr>
                          <a:rPr lang="es-CL" sz="2400" i="1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i="1">
                            <a:latin typeface="Cambria Math"/>
                            <a:ea typeface="Cambria Math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s-CL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i="1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s-CL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CL" sz="2400" i="1">
                        <a:latin typeface="Cambria Math"/>
                        <a:ea typeface="Cambria Math"/>
                      </a:rPr>
                      <m:t>  ∙ </m:t>
                    </m:r>
                    <m:rad>
                      <m:radPr>
                        <m:degHide m:val="on"/>
                        <m:ctrlPr>
                          <a:rPr lang="es-CL" sz="2400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i="1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</m:rad>
                    <m:r>
                      <a:rPr lang="es-CL" sz="2400" i="1">
                        <a:latin typeface="Cambria Math"/>
                        <a:ea typeface="Cambria Math"/>
                      </a:rPr>
                      <m:t>  =</m:t>
                    </m:r>
                  </m:oMath>
                </a14:m>
                <a:endParaRPr lang="es-CL" sz="2400" dirty="0"/>
              </a:p>
            </p:txBody>
          </p:sp>
        </mc:Choice>
        <mc:Fallback>
          <p:sp>
            <p:nvSpPr>
              <p:cNvPr id="3" name="2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904" y="603340"/>
                <a:ext cx="4572000" cy="14461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CuadroTexto"/>
          <p:cNvSpPr txBox="1"/>
          <p:nvPr/>
        </p:nvSpPr>
        <p:spPr>
          <a:xfrm>
            <a:off x="395536" y="24208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s-CL" b="1" dirty="0" smtClean="0"/>
              <a:t>Desarrollar las operaciones indicadas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CuadroTexto"/>
              <p:cNvSpPr txBox="1"/>
              <p:nvPr/>
            </p:nvSpPr>
            <p:spPr>
              <a:xfrm>
                <a:off x="395536" y="2790220"/>
                <a:ext cx="8280920" cy="2212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0225" indent="-530225">
                  <a:spcAft>
                    <a:spcPts val="1200"/>
                  </a:spcAft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+ 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32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+  5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b="0" dirty="0" smtClean="0"/>
              </a:p>
              <a:p>
                <a:pPr marL="530225" indent="-530225">
                  <a:spcAft>
                    <a:spcPts val="1200"/>
                  </a:spcAft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128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 −  5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+  5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98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 −  2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30225" indent="-530225">
                  <a:spcAft>
                    <a:spcPts val="1200"/>
                  </a:spcAft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50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+ 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72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 − 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128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 − 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530225" indent="-530225">
                  <a:spcAft>
                    <a:spcPts val="1200"/>
                  </a:spcAft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 −  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128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+  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1024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/>
              </a:p>
            </p:txBody>
          </p:sp>
        </mc:Choice>
        <mc:Fallback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790220"/>
                <a:ext cx="8280920" cy="22125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952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33265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es-CL" b="1" dirty="0" smtClean="0"/>
              <a:t>Calcula los valores de las siguientes potencias.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CuadroTexto"/>
              <p:cNvSpPr txBox="1"/>
              <p:nvPr/>
            </p:nvSpPr>
            <p:spPr>
              <a:xfrm>
                <a:off x="395536" y="701988"/>
                <a:ext cx="8280920" cy="23984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2400" b="0" i="1" smtClean="0">
                            <a:latin typeface="Cambria Math"/>
                          </a:rPr>
                          <m:t>16 </m:t>
                        </m:r>
                      </m:e>
                      <m:sup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2400" b="0" i="1" smtClean="0">
                            <a:latin typeface="Cambria Math"/>
                          </a:rPr>
                          <m:t>8 </m:t>
                        </m:r>
                      </m:e>
                      <m:sup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2400" b="0" i="1" smtClean="0">
                            <a:latin typeface="Cambria Math"/>
                          </a:rPr>
                          <m:t>81 </m:t>
                        </m:r>
                      </m:e>
                      <m:sup>
                        <m:r>
                          <a:rPr lang="es-CL" sz="2400" b="0" i="1" smtClean="0">
                            <a:latin typeface="Cambria Math"/>
                          </a:rPr>
                          <m:t>0,75</m:t>
                        </m:r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2400" b="0" i="1" smtClean="0">
                            <a:latin typeface="Cambria Math"/>
                          </a:rPr>
                          <m:t>8 </m:t>
                        </m:r>
                      </m:e>
                      <m:sup>
                        <m:r>
                          <a:rPr lang="es-CL" sz="2400" b="0" i="1" smtClean="0">
                            <a:latin typeface="Cambria Math"/>
                          </a:rPr>
                          <m:t>0,333…</m:t>
                        </m:r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/>
              </a:p>
            </p:txBody>
          </p:sp>
        </mc:Choice>
        <mc:Fallback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01988"/>
                <a:ext cx="8280920" cy="2398413"/>
              </a:xfrm>
              <a:prstGeom prst="rect">
                <a:avLst/>
              </a:prstGeom>
              <a:blipFill rotWithShape="1">
                <a:blip r:embed="rId2"/>
                <a:stretch>
                  <a:fillRect l="-1105" b="-25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CuadroTexto"/>
          <p:cNvSpPr txBox="1"/>
          <p:nvPr/>
        </p:nvSpPr>
        <p:spPr>
          <a:xfrm>
            <a:off x="395536" y="3109527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4"/>
            </a:pPr>
            <a:r>
              <a:rPr lang="es-CL" b="1" dirty="0" smtClean="0"/>
              <a:t>Extraer factores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CuadroTexto"/>
              <p:cNvSpPr txBox="1"/>
              <p:nvPr/>
            </p:nvSpPr>
            <p:spPr>
              <a:xfrm>
                <a:off x="395536" y="3478859"/>
                <a:ext cx="8280920" cy="2258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2 </m:t>
                        </m:r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 ∙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7</m:t>
                            </m:r>
                          </m:sup>
                        </m:sSup>
                        <m:r>
                          <a:rPr lang="es-CL" sz="2400" b="0" i="1" smtClean="0">
                            <a:latin typeface="Cambria Math"/>
                          </a:rPr>
                          <m:t> </m:t>
                        </m:r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14</m:t>
                            </m:r>
                          </m:sup>
                        </m:sSup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 ∙ 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18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54</m:t>
                        </m:r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8</m:t>
                            </m:r>
                          </m:sup>
                        </m:sSup>
                        <m:r>
                          <a:rPr lang="es-CL" sz="2400" b="0" i="1" smtClean="0">
                            <a:latin typeface="Cambria Math"/>
                          </a:rPr>
                          <m:t>𝑧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/>
              </a:p>
            </p:txBody>
          </p:sp>
        </mc:Choice>
        <mc:Fallback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478859"/>
                <a:ext cx="8280920" cy="22588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088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296789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5"/>
            </a:pPr>
            <a:r>
              <a:rPr lang="es-CL" b="1" dirty="0" smtClean="0"/>
              <a:t>Introducir factores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CuadroTexto"/>
              <p:cNvSpPr txBox="1"/>
              <p:nvPr/>
            </p:nvSpPr>
            <p:spPr>
              <a:xfrm>
                <a:off x="395536" y="666121"/>
                <a:ext cx="8280920" cy="1612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3</m:t>
                    </m:r>
                    <m:r>
                      <a:rPr lang="es-CL" sz="2400" b="0" i="1" smtClean="0">
                        <a:latin typeface="Cambria Math"/>
                      </a:rPr>
                      <m:t>𝑎</m:t>
                    </m:r>
                    <m:r>
                      <a:rPr lang="es-CL" sz="2400" b="0" i="1" smtClean="0">
                        <a:latin typeface="Cambria Math"/>
                      </a:rPr>
                      <m:t> ∙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  <m:r>
                          <a:rPr lang="es-CL" sz="2400" b="0" i="1" smtClean="0">
                            <a:latin typeface="Cambria Math"/>
                          </a:rPr>
                          <m:t>𝑐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66121"/>
                <a:ext cx="8280920" cy="16124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CuadroTexto"/>
          <p:cNvSpPr txBox="1"/>
          <p:nvPr/>
        </p:nvSpPr>
        <p:spPr>
          <a:xfrm>
            <a:off x="395536" y="24208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6"/>
            </a:pPr>
            <a:r>
              <a:rPr lang="es-CL" b="1" dirty="0" smtClean="0"/>
              <a:t>Realice las siguientes sumas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CuadroTexto"/>
              <p:cNvSpPr txBox="1"/>
              <p:nvPr/>
            </p:nvSpPr>
            <p:spPr>
              <a:xfrm>
                <a:off x="395536" y="2940944"/>
                <a:ext cx="3960440" cy="2216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−4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3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−2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−3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75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4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6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8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− 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12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64</m:t>
                        </m:r>
                      </m:e>
                    </m:rad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940944"/>
                <a:ext cx="3960440" cy="22162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5 CuadroTexto"/>
              <p:cNvSpPr txBox="1"/>
              <p:nvPr/>
            </p:nvSpPr>
            <p:spPr>
              <a:xfrm>
                <a:off x="4355976" y="2940944"/>
                <a:ext cx="4608512" cy="2216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 startAt="5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−3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75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27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 startAt="5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24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−5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486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 startAt="5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45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180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80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 startAt="5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53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−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16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+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250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2940944"/>
                <a:ext cx="4608512" cy="22162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0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296789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 startAt="7"/>
            </a:pPr>
            <a:r>
              <a:rPr lang="es-CL" b="1" dirty="0" smtClean="0"/>
              <a:t>Realiza los productos y divisiones de raíces.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CuadroTexto"/>
              <p:cNvSpPr txBox="1"/>
              <p:nvPr/>
            </p:nvSpPr>
            <p:spPr>
              <a:xfrm>
                <a:off x="395536" y="666121"/>
                <a:ext cx="8280920" cy="48789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∙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27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12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36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CL" sz="2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</m:deg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128</m:t>
                            </m:r>
                          </m:e>
                        </m:rad>
                      </m:num>
                      <m:den>
                        <m:rad>
                          <m:ra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</m:deg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16</m:t>
                            </m:r>
                          </m:e>
                        </m:rad>
                      </m:den>
                    </m:f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CL" sz="2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4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CL" sz="2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256</m:t>
                            </m:r>
                          </m:e>
                        </m:rad>
                      </m:num>
                      <m:den>
                        <m:rad>
                          <m:ra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16</m:t>
                            </m:r>
                          </m:e>
                        </m:rad>
                      </m:den>
                    </m:f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CL" sz="2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</m:rad>
                        <m:r>
                          <a:rPr lang="es-CL" sz="2400" b="0" i="1" smtClean="0">
                            <a:latin typeface="Cambria Math"/>
                          </a:rPr>
                          <m:t> </m:t>
                        </m:r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 ∙ </m:t>
                        </m:r>
                        <m:rad>
                          <m:rad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g>
                          <m:e>
                            <m:sSup>
                              <m:sSupPr>
                                <m:ctrlP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rad>
                      </m:num>
                      <m:den>
                        <m:rad>
                          <m:ra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s-CL" sz="2400" b="0" i="1" smtClean="0">
                                <a:latin typeface="Cambria Math"/>
                              </a:rPr>
                              <m:t>6</m:t>
                            </m:r>
                          </m:deg>
                          <m:e>
                            <m:sSup>
                              <m:sSupPr>
                                <m:ctrlPr>
                                  <a:rPr lang="es-CL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</p:txBody>
          </p:sp>
        </mc:Choice>
        <mc:Fallback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66121"/>
                <a:ext cx="8280920" cy="4878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178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31 CuadroTexto"/>
          <p:cNvSpPr txBox="1"/>
          <p:nvPr/>
        </p:nvSpPr>
        <p:spPr>
          <a:xfrm>
            <a:off x="395536" y="296789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622300">
              <a:buFont typeface="+mj-lt"/>
              <a:buAutoNum type="romanUcPeriod" startAt="8"/>
            </a:pPr>
            <a:r>
              <a:rPr lang="es-CL" b="1" dirty="0" smtClean="0"/>
              <a:t>Aplicando las propiedades de las raíces y potencias, reduce las siguientes expresiones.</a:t>
            </a:r>
            <a:endParaRPr lang="es-C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32 CuadroTexto"/>
              <p:cNvSpPr txBox="1"/>
              <p:nvPr/>
            </p:nvSpPr>
            <p:spPr>
              <a:xfrm>
                <a:off x="395536" y="1104934"/>
                <a:ext cx="8280920" cy="4412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s-CL" sz="2400" b="0" i="1" smtClean="0">
                        <a:latin typeface="Cambria Math"/>
                      </a:rPr>
                      <m:t>2</m:t>
                    </m:r>
                    <m:r>
                      <a:rPr lang="es-CL" sz="2400" b="0" i="1" smtClean="0">
                        <a:latin typeface="Cambria Math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</a:rPr>
                              <m:t>𝑚</m:t>
                            </m:r>
                          </m:sup>
                        </m:sSup>
                        <m:r>
                          <a:rPr lang="es-CL" sz="2400" b="0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∙3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𝑏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1−</m:t>
                            </m:r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sup>
                        </m:sSup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𝑎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 </m:t>
                    </m:r>
                    <m:rad>
                      <m:radPr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CL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g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−27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s-CL" sz="2400" b="0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e>
                    </m:rad>
                    <m:r>
                      <a:rPr lang="es-CL" sz="2400" b="0" i="1" smtClean="0">
                        <a:latin typeface="Cambria Math"/>
                      </a:rPr>
                      <m:t> </m:t>
                    </m:r>
                    <m:r>
                      <a:rPr lang="es-CL" sz="2400" b="0" i="1" smtClean="0">
                        <a:latin typeface="Cambria Math"/>
                        <a:ea typeface="Cambria Math"/>
                      </a:rPr>
                      <m:t>∙ </m:t>
                    </m:r>
                    <m:rad>
                      <m:radPr>
                        <m:degHide m:val="on"/>
                        <m:ctrlPr>
                          <a:rPr lang="es-CL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s-CL" sz="2400" b="0" i="1" smtClean="0">
                            <a:latin typeface="Cambria Math"/>
                            <a:ea typeface="Cambria Math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s-CL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e>
                    </m:rad>
                    <m:r>
                      <a:rPr lang="es-CL" sz="2400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es-CL" sz="2400" dirty="0" smtClean="0"/>
              </a:p>
              <a:p>
                <a:pPr marL="622300" indent="-622300">
                  <a:spcAft>
                    <a:spcPts val="1200"/>
                  </a:spcAft>
                  <a:buFont typeface="+mj-lt"/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sz="24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CL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CL" sz="2400" b="0" i="1" smtClean="0">
                                <a:latin typeface="Cambria Math"/>
                              </a:rPr>
                              <m:t>1+ </m:t>
                            </m:r>
                            <m:rad>
                              <m:radPr>
                                <m:degHide m:val="on"/>
                                <m:ctrlPr>
                                  <a:rPr lang="es-CL" sz="2400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s-CL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s-CL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s-CL" sz="2400" b="0" i="1" smtClean="0">
                        <a:latin typeface="Cambria Math"/>
                      </a:rPr>
                      <m:t> =</m:t>
                    </m:r>
                  </m:oMath>
                </a14:m>
                <a:endParaRPr lang="es-CL" sz="2400" dirty="0"/>
              </a:p>
            </p:txBody>
          </p:sp>
        </mc:Choice>
        <mc:Fallback>
          <p:sp>
            <p:nvSpPr>
              <p:cNvPr id="33" name="3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04934"/>
                <a:ext cx="8280920" cy="44122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742</Words>
  <Application>Microsoft Office PowerPoint</Application>
  <PresentationFormat>Presentación en pantalla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Susarte Torres</dc:creator>
  <cp:lastModifiedBy>Alejandro Susarte Torres</cp:lastModifiedBy>
  <cp:revision>7</cp:revision>
  <dcterms:created xsi:type="dcterms:W3CDTF">2015-04-14T04:26:10Z</dcterms:created>
  <dcterms:modified xsi:type="dcterms:W3CDTF">2015-04-14T05:24:47Z</dcterms:modified>
</cp:coreProperties>
</file>